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1" r:id="rId3"/>
    <p:sldId id="276" r:id="rId4"/>
    <p:sldId id="277" r:id="rId5"/>
    <p:sldId id="278" r:id="rId6"/>
    <p:sldId id="279" r:id="rId7"/>
    <p:sldId id="280" r:id="rId8"/>
    <p:sldId id="281" r:id="rId9"/>
    <p:sldId id="332" r:id="rId10"/>
    <p:sldId id="282" r:id="rId11"/>
    <p:sldId id="283" r:id="rId12"/>
    <p:sldId id="284" r:id="rId13"/>
    <p:sldId id="285" r:id="rId14"/>
    <p:sldId id="286" r:id="rId15"/>
    <p:sldId id="290" r:id="rId16"/>
    <p:sldId id="291" r:id="rId17"/>
    <p:sldId id="293" r:id="rId18"/>
    <p:sldId id="294" r:id="rId19"/>
    <p:sldId id="295" r:id="rId20"/>
    <p:sldId id="297" r:id="rId21"/>
    <p:sldId id="299" r:id="rId22"/>
    <p:sldId id="301" r:id="rId23"/>
    <p:sldId id="304" r:id="rId24"/>
    <p:sldId id="302" r:id="rId25"/>
    <p:sldId id="303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4" r:id="rId35"/>
    <p:sldId id="315" r:id="rId36"/>
    <p:sldId id="316" r:id="rId37"/>
    <p:sldId id="317" r:id="rId38"/>
    <p:sldId id="318" r:id="rId39"/>
    <p:sldId id="333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4" r:id="rId50"/>
    <p:sldId id="330" r:id="rId51"/>
    <p:sldId id="329" r:id="rId52"/>
    <p:sldId id="409" r:id="rId53"/>
    <p:sldId id="328" r:id="rId54"/>
    <p:sldId id="287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hyperlink" Target="http://developer.android.com/index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hyperlink" Target="https://developer.android.com/design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hyperlink" Target="http://android-developers.blogspot.com.br/2015/05/android-design-support-library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google.com/design/icons/" TargetMode="Externa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genymotion.com/" TargetMode="Externa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github.com/" TargetMode="Externa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novatec.com.br/" TargetMode="Externa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thiengo.com.br/" TargetMode="Externa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android.com/" TargetMode="External"/><Relationship Id="rId3" Type="http://schemas.openxmlformats.org/officeDocument/2006/relationships/hyperlink" Target="http://developer.android.com/about/dashboards/index.html/" TargetMode="External"/><Relationship Id="rId2" Type="http://schemas.openxmlformats.org/officeDocument/2006/relationships/hyperlink" Target="http://www.tecmundo.com.br/sistema-operacional/60596-ios-android-windows-phone-numeros-gigantes-comparados-infografico.htm/" TargetMode="External"/><Relationship Id="rId1" Type="http://schemas.openxmlformats.org/officeDocument/2006/relationships/hyperlink" Target="http://olhardigital.uol.com.br/noticia/1-4-bilhao-de-dispositivos-no-mundo-rodam-android/51758/" TargetMode="Externa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android.com/" TargetMode="Externa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developer.android.com/develop/index.html" TargetMode="Externa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hyperlink" Target="http://developer.android.com/studio/index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760" y="1838325"/>
            <a:ext cx="11519535" cy="4888230"/>
          </a:xfrm>
        </p:spPr>
        <p:txBody>
          <a:bodyPr>
            <a:normAutofit fontScale="90000"/>
          </a:bodyPr>
          <a:lstStyle/>
          <a:p>
            <a:r>
              <a:rPr lang="x-none" altLang="pt-BR" sz="8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Começando com Android</a:t>
            </a:r>
            <a:br>
              <a:rPr lang="pt-BR" sz="8800" b="1" dirty="0">
                <a:latin typeface="Arial Black" panose="020B0A04020102020204" pitchFamily="34" charset="0"/>
              </a:rPr>
            </a:br>
            <a:r>
              <a:rPr lang="x-none" altLang="pt-BR" sz="3600" b="1" dirty="0">
                <a:latin typeface="Agency FB" panose="020B0503020202020204" pitchFamily="34" charset="0"/>
              </a:rPr>
              <a:t>Primeiras noções, ferramentas e materias de estudo</a:t>
            </a:r>
            <a:r>
              <a:rPr lang="pt-BR" sz="3600" b="1" dirty="0">
                <a:latin typeface="Agency FB" panose="020B0503020202020204" pitchFamily="34" charset="0"/>
              </a:rPr>
              <a:t>...</a:t>
            </a:r>
            <a:br>
              <a:rPr lang="pt-BR" sz="3600" b="1" dirty="0">
                <a:latin typeface="Agency FB" panose="020B0503020202020204" pitchFamily="34" charset="0"/>
              </a:rPr>
            </a:br>
            <a:br>
              <a:rPr lang="pt-BR" sz="3600" b="1" dirty="0">
                <a:latin typeface="Agency FB" panose="020B0503020202020204" pitchFamily="34" charset="0"/>
              </a:rPr>
            </a:br>
            <a:r>
              <a:rPr lang="x-none" altLang="pt-BR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Mário Carvalho</a:t>
            </a:r>
            <a:br>
              <a:rPr lang="x-none" altLang="pt-BR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</a:br>
            <a:br>
              <a:rPr lang="pt-BR" sz="3200" b="1" dirty="0">
                <a:latin typeface="Agency FB" panose="020B0503020202020204" pitchFamily="34" charset="0"/>
              </a:rPr>
            </a:br>
            <a:r>
              <a:rPr lang="x-none" altLang="pt-BR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UFMS - CPPP</a:t>
            </a:r>
            <a:endParaRPr lang="x-none" altLang="pt-BR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18052" y="62948"/>
            <a:ext cx="1630018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18052" y="536712"/>
            <a:ext cx="1630018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18052" y="1001057"/>
            <a:ext cx="1630018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479693" y="62463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476377" y="536713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459809" y="1001056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sym typeface="+mn-ea"/>
              </a:rPr>
              <a:t>SDK</a:t>
            </a:r>
            <a:endParaRPr lang="pt-BR" sz="7200" b="1" dirty="0">
              <a:solidFill>
                <a:schemeClr val="bg1"/>
              </a:solidFill>
              <a:sym typeface="+mn-ea"/>
            </a:endParaRPr>
          </a:p>
          <a:p>
            <a:endParaRPr lang="x-none" alt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57809" y="1413942"/>
            <a:ext cx="12125739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0B050"/>
                </a:solidFill>
              </a:rPr>
              <a:t>ANDROID SDK</a:t>
            </a:r>
            <a:endParaRPr lang="pt-BR" sz="7200" b="1" dirty="0">
              <a:solidFill>
                <a:srgbClr val="00B050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698" y="5565312"/>
            <a:ext cx="1650302" cy="1283569"/>
          </a:xfrm>
          <a:prstGeom prst="rect">
            <a:avLst/>
          </a:prstGeom>
        </p:spPr>
      </p:pic>
      <p:pic>
        <p:nvPicPr>
          <p:cNvPr id="15" name="Picture 335"/>
          <p:cNvPicPr/>
          <p:nvPr/>
        </p:nvPicPr>
        <p:blipFill>
          <a:blip r:embed="rId2"/>
          <a:stretch>
            <a:fillRect/>
          </a:stretch>
        </p:blipFill>
        <p:spPr>
          <a:xfrm>
            <a:off x="4028661" y="2457706"/>
            <a:ext cx="4154555" cy="4463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</a:t>
            </a:r>
            <a:r>
              <a:rPr lang="pt-BR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SeuLindinho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6" name="Group 5287"/>
          <p:cNvGrpSpPr/>
          <p:nvPr/>
        </p:nvGrpSpPr>
        <p:grpSpPr>
          <a:xfrm>
            <a:off x="2033623" y="1734880"/>
            <a:ext cx="8508075" cy="5231964"/>
            <a:chOff x="553191" y="33840"/>
            <a:chExt cx="10615664" cy="6283564"/>
          </a:xfrm>
        </p:grpSpPr>
        <p:pic>
          <p:nvPicPr>
            <p:cNvPr id="17" name="Picture 34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553191" y="2352757"/>
              <a:ext cx="8724900" cy="2438400"/>
            </a:xfrm>
            <a:prstGeom prst="rect">
              <a:avLst/>
            </a:prstGeom>
          </p:spPr>
        </p:pic>
        <p:pic>
          <p:nvPicPr>
            <p:cNvPr id="18" name="Picture 34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773190" y="33840"/>
              <a:ext cx="2806700" cy="2806701"/>
            </a:xfrm>
            <a:prstGeom prst="rect">
              <a:avLst/>
            </a:prstGeom>
          </p:spPr>
        </p:pic>
        <p:sp>
          <p:nvSpPr>
            <p:cNvPr id="19" name="Rectangle 346"/>
            <p:cNvSpPr/>
            <p:nvPr/>
          </p:nvSpPr>
          <p:spPr>
            <a:xfrm>
              <a:off x="553191" y="4634171"/>
              <a:ext cx="10615664" cy="1683233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pt-BR" sz="2400" dirty="0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“É um sistema avançado de automatização de builds que une o melhor do </a:t>
              </a:r>
              <a:r>
                <a:rPr lang="pt-BR" sz="2400" dirty="0" err="1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Ant</a:t>
              </a:r>
              <a:r>
                <a:rPr lang="pt-BR" sz="2400" dirty="0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 com o gerenciamento de dependências e as convenções do </a:t>
              </a:r>
              <a:r>
                <a:rPr lang="pt-BR" sz="2400" dirty="0" err="1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Maven</a:t>
              </a:r>
              <a:r>
                <a:rPr lang="pt-BR" sz="2400" dirty="0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.” </a:t>
              </a:r>
              <a:endParaRPr lang="pt-BR" sz="10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30" y="1914000"/>
            <a:ext cx="4627410" cy="1409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Documentação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1" name="Rectangle 362"/>
          <p:cNvSpPr/>
          <p:nvPr/>
        </p:nvSpPr>
        <p:spPr>
          <a:xfrm>
            <a:off x="2300609" y="6252730"/>
            <a:ext cx="8384251" cy="434941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3200" u="none" strike="noStrike" dirty="0"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  <a:hlinkClick r:id="rId1"/>
              </a:rPr>
              <a:t>http://developer.android.com/index.html</a:t>
            </a:r>
            <a:endParaRPr lang="pt-BR" sz="105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1656522"/>
            <a:ext cx="9819861" cy="4603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Versão – </a:t>
            </a:r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apostar?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760537" y="6425063"/>
            <a:ext cx="815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https://developer.android.com/about/dashboards/index.html</a:t>
            </a:r>
            <a:endParaRPr lang="pt-BR" sz="2400" b="1" dirty="0">
              <a:solidFill>
                <a:schemeClr val="accent5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618" y="1638135"/>
            <a:ext cx="9740347" cy="4856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Design???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3" name="Picture 5516"/>
          <p:cNvPicPr/>
          <p:nvPr/>
        </p:nvPicPr>
        <p:blipFill>
          <a:blip r:embed="rId1"/>
          <a:stretch>
            <a:fillRect/>
          </a:stretch>
        </p:blipFill>
        <p:spPr>
          <a:xfrm>
            <a:off x="1461086" y="1770360"/>
            <a:ext cx="9269827" cy="4775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Design???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4" name="Group 5517"/>
          <p:cNvGrpSpPr/>
          <p:nvPr/>
        </p:nvGrpSpPr>
        <p:grpSpPr>
          <a:xfrm>
            <a:off x="2173356" y="1723197"/>
            <a:ext cx="6939032" cy="5134803"/>
            <a:chOff x="571500" y="708025"/>
            <a:chExt cx="8423275" cy="7096125"/>
          </a:xfrm>
        </p:grpSpPr>
        <p:pic>
          <p:nvPicPr>
            <p:cNvPr id="16" name="Picture 552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5143500" y="708025"/>
              <a:ext cx="3851275" cy="7096125"/>
            </a:xfrm>
            <a:prstGeom prst="rect">
              <a:avLst/>
            </a:prstGeom>
          </p:spPr>
        </p:pic>
        <p:pic>
          <p:nvPicPr>
            <p:cNvPr id="17" name="Picture 552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708025"/>
              <a:ext cx="3851275" cy="70961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Material Design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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2901293" y="6457890"/>
            <a:ext cx="6164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1"/>
              </a:rPr>
              <a:t>https://developer.android.com/ design/index.html</a:t>
            </a:r>
            <a:endParaRPr lang="pt-BR" sz="20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4" y="1638300"/>
            <a:ext cx="9766852" cy="4749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Material Design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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13512" y="6457890"/>
            <a:ext cx="8828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https://www.google.com/design/spec/material-design/introduction.html</a:t>
            </a:r>
            <a:endParaRPr lang="pt-BR" sz="2000" b="1" dirty="0"/>
          </a:p>
        </p:txBody>
      </p:sp>
      <p:pic>
        <p:nvPicPr>
          <p:cNvPr id="14" name="Picture 667"/>
          <p:cNvPicPr/>
          <p:nvPr/>
        </p:nvPicPr>
        <p:blipFill>
          <a:blip r:embed="rId1"/>
          <a:stretch>
            <a:fillRect/>
          </a:stretch>
        </p:blipFill>
        <p:spPr>
          <a:xfrm>
            <a:off x="1285460" y="1770360"/>
            <a:ext cx="9645657" cy="4564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64861" y="230265"/>
            <a:ext cx="9804948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Hãm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Wingdings" charset="2"/>
              </a:rPr>
              <a:t> 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238540" y="2233584"/>
            <a:ext cx="12669079" cy="252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solidFill>
                  <a:srgbClr val="00B050"/>
                </a:solidFill>
              </a:rPr>
              <a:t>Afinal, oque é Material Design?</a:t>
            </a:r>
            <a:endParaRPr lang="pt-BR" sz="8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1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Sun" charset="-122"/>
                <a:ea typeface="SimSun" charset="-122"/>
              </a:rPr>
              <a:t>Mais ou menos isso...</a:t>
            </a:r>
            <a:endParaRPr lang="x-none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Sun" charset="-122"/>
              <a:ea typeface="SimSun" charset="-122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8" name="Picture 654"/>
          <p:cNvPicPr/>
          <p:nvPr/>
        </p:nvPicPr>
        <p:blipFill>
          <a:blip r:embed="rId1"/>
          <a:stretch>
            <a:fillRect/>
          </a:stretch>
        </p:blipFill>
        <p:spPr>
          <a:xfrm>
            <a:off x="1285460" y="3762514"/>
            <a:ext cx="9438853" cy="3006053"/>
          </a:xfrm>
          <a:prstGeom prst="rect">
            <a:avLst/>
          </a:prstGeom>
        </p:spPr>
      </p:pic>
      <p:pic>
        <p:nvPicPr>
          <p:cNvPr id="19" name="Picture 653"/>
          <p:cNvPicPr/>
          <p:nvPr/>
        </p:nvPicPr>
        <p:blipFill>
          <a:blip r:embed="rId2"/>
          <a:stretch>
            <a:fillRect/>
          </a:stretch>
        </p:blipFill>
        <p:spPr>
          <a:xfrm>
            <a:off x="4158974" y="1590262"/>
            <a:ext cx="2881235" cy="2212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void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main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(){...}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80661" y="1902771"/>
            <a:ext cx="10230678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rgbClr val="00B050"/>
                </a:solidFill>
              </a:rPr>
              <a:t>Pré-Requisitos  </a:t>
            </a:r>
            <a:r>
              <a:rPr lang="pt-BR" sz="9600" dirty="0">
                <a:solidFill>
                  <a:srgbClr val="00B050"/>
                </a:solidFill>
              </a:rPr>
              <a:t> </a:t>
            </a:r>
            <a:r>
              <a:rPr lang="pt-BR" sz="4800" b="1" dirty="0">
                <a:solidFill>
                  <a:srgbClr val="00B050"/>
                </a:solidFill>
              </a:rPr>
              <a:t>DESENVOLVIMENTO </a:t>
            </a:r>
            <a:endParaRPr lang="pt-BR" sz="4800" b="1" dirty="0">
              <a:solidFill>
                <a:srgbClr val="00B050"/>
              </a:solidFill>
            </a:endParaRPr>
          </a:p>
          <a:p>
            <a:pPr algn="ctr"/>
            <a:r>
              <a:rPr lang="pt-BR" sz="4800" b="1" dirty="0">
                <a:solidFill>
                  <a:srgbClr val="00B050"/>
                </a:solidFill>
              </a:rPr>
              <a:t>ANDROID</a:t>
            </a:r>
            <a:endParaRPr lang="pt-BR" sz="4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 Material Design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4" name="Picture 5581"/>
          <p:cNvPicPr/>
          <p:nvPr/>
        </p:nvPicPr>
        <p:blipFill>
          <a:blip r:embed="rId1"/>
          <a:stretch>
            <a:fillRect/>
          </a:stretch>
        </p:blipFill>
        <p:spPr>
          <a:xfrm>
            <a:off x="5627873" y="1824909"/>
            <a:ext cx="2919551" cy="507264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689840" y="1288096"/>
            <a:ext cx="3419526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13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?</a:t>
            </a:r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 Material Design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4" name="Picture 5581"/>
          <p:cNvPicPr/>
          <p:nvPr/>
        </p:nvPicPr>
        <p:blipFill>
          <a:blip r:embed="rId1"/>
          <a:stretch>
            <a:fillRect/>
          </a:stretch>
        </p:blipFill>
        <p:spPr>
          <a:xfrm>
            <a:off x="5627873" y="1824909"/>
            <a:ext cx="2919551" cy="5072641"/>
          </a:xfrm>
          <a:prstGeom prst="rect">
            <a:avLst/>
          </a:prstGeom>
        </p:spPr>
      </p:pic>
      <p:pic>
        <p:nvPicPr>
          <p:cNvPr id="18" name="Picture 5590"/>
          <p:cNvPicPr/>
          <p:nvPr/>
        </p:nvPicPr>
        <p:blipFill>
          <a:blip r:embed="rId2"/>
          <a:stretch>
            <a:fillRect/>
          </a:stretch>
        </p:blipFill>
        <p:spPr>
          <a:xfrm>
            <a:off x="2081058" y="1824909"/>
            <a:ext cx="3105081" cy="507264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19319"/>
            <a:ext cx="98049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Design </a:t>
            </a:r>
            <a:r>
              <a:rPr lang="pt-B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Support</a:t>
            </a:r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Library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9" name="Group 5598"/>
          <p:cNvGrpSpPr/>
          <p:nvPr/>
        </p:nvGrpSpPr>
        <p:grpSpPr>
          <a:xfrm>
            <a:off x="947528" y="1862046"/>
            <a:ext cx="10581858" cy="4721532"/>
            <a:chOff x="-3174" y="-3174"/>
            <a:chExt cx="11537483" cy="7150672"/>
          </a:xfrm>
        </p:grpSpPr>
        <p:sp>
          <p:nvSpPr>
            <p:cNvPr id="20" name="Rectangle 5591"/>
            <p:cNvSpPr/>
            <p:nvPr/>
          </p:nvSpPr>
          <p:spPr>
            <a:xfrm>
              <a:off x="1640755" y="6635036"/>
              <a:ext cx="9893554" cy="44322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pt-BR" sz="2600" dirty="0">
                  <a:solidFill>
                    <a:srgbClr val="51A7F9"/>
                  </a:solidFill>
                  <a:effectLst/>
                  <a:latin typeface="Arial" panose="02080604020202020204" charset="0"/>
                  <a:ea typeface="Arial" panose="02080604020202020204" charset="0"/>
                  <a:hlinkClick r:id="rId1"/>
                </a:rPr>
                <a:t>http://android-developers.blogspot.com.br/</a:t>
              </a:r>
              <a:endParaRPr lang="pt-BR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5592"/>
            <p:cNvSpPr/>
            <p:nvPr/>
          </p:nvSpPr>
          <p:spPr>
            <a:xfrm>
              <a:off x="9079517" y="5295089"/>
              <a:ext cx="2308498" cy="178316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pt-BR" sz="2600" dirty="0">
                  <a:solidFill>
                    <a:srgbClr val="51A7F9"/>
                  </a:solidFill>
                  <a:latin typeface="Arial" panose="02080604020202020204" charset="0"/>
                  <a:ea typeface="Arial" panose="02080604020202020204" charset="0"/>
                </a:rPr>
                <a:t>5</a:t>
              </a:r>
              <a:endParaRPr lang="pt-BR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5593"/>
            <p:cNvSpPr/>
            <p:nvPr/>
          </p:nvSpPr>
          <p:spPr>
            <a:xfrm flipV="1">
              <a:off x="7965424" y="7078257"/>
              <a:ext cx="1422593" cy="69241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endParaRPr lang="pt-BR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3" name="Picture 7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90700"/>
              <a:ext cx="4191000" cy="4546600"/>
            </a:xfrm>
            <a:prstGeom prst="rect">
              <a:avLst/>
            </a:prstGeom>
          </p:spPr>
        </p:pic>
        <p:pic>
          <p:nvPicPr>
            <p:cNvPr id="24" name="Picture 7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06900" y="3479800"/>
              <a:ext cx="6616700" cy="2755900"/>
            </a:xfrm>
            <a:prstGeom prst="rect">
              <a:avLst/>
            </a:prstGeom>
          </p:spPr>
        </p:pic>
        <p:pic>
          <p:nvPicPr>
            <p:cNvPr id="25" name="Picture 56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3174" y="-3174"/>
              <a:ext cx="11001375" cy="1616075"/>
            </a:xfrm>
            <a:prstGeom prst="rect">
              <a:avLst/>
            </a:prstGeom>
          </p:spPr>
        </p:pic>
        <p:pic>
          <p:nvPicPr>
            <p:cNvPr id="26" name="Picture 561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403725" y="1774825"/>
              <a:ext cx="6619875" cy="12604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 Material Design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1689840" y="1288096"/>
            <a:ext cx="3419526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13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?</a:t>
            </a:r>
            <a:endParaRPr lang="pt-BR" sz="4800" dirty="0"/>
          </a:p>
        </p:txBody>
      </p:sp>
      <p:pic>
        <p:nvPicPr>
          <p:cNvPr id="18" name="Picture 5625"/>
          <p:cNvPicPr/>
          <p:nvPr/>
        </p:nvPicPr>
        <p:blipFill>
          <a:blip r:embed="rId1"/>
          <a:stretch>
            <a:fillRect/>
          </a:stretch>
        </p:blipFill>
        <p:spPr>
          <a:xfrm>
            <a:off x="5443401" y="1705846"/>
            <a:ext cx="3065324" cy="5152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 Material Design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8" name="Picture 5625"/>
          <p:cNvPicPr/>
          <p:nvPr/>
        </p:nvPicPr>
        <p:blipFill>
          <a:blip r:embed="rId1"/>
          <a:stretch>
            <a:fillRect/>
          </a:stretch>
        </p:blipFill>
        <p:spPr>
          <a:xfrm>
            <a:off x="5622092" y="1770360"/>
            <a:ext cx="3065324" cy="5152154"/>
          </a:xfrm>
          <a:prstGeom prst="rect">
            <a:avLst/>
          </a:prstGeom>
        </p:spPr>
      </p:pic>
      <p:pic>
        <p:nvPicPr>
          <p:cNvPr id="14" name="Picture 563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9617" y="1716129"/>
            <a:ext cx="3225805" cy="52063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6300" y="112395"/>
            <a:ext cx="9804948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 mais Design...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440797" y="3109880"/>
            <a:ext cx="1086678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3090">
              <a:lnSpc>
                <a:spcPct val="115000"/>
              </a:lnSpc>
              <a:spcAft>
                <a:spcPts val="0"/>
              </a:spcAft>
            </a:pPr>
            <a:r>
              <a:rPr lang="en-US" sz="96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Icon / Layout</a:t>
            </a:r>
            <a:endParaRPr lang="pt-BR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Ícones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4" name="Picture 407"/>
          <p:cNvPicPr/>
          <p:nvPr/>
        </p:nvPicPr>
        <p:blipFill>
          <a:blip r:embed="rId1"/>
          <a:stretch>
            <a:fillRect/>
          </a:stretch>
        </p:blipFill>
        <p:spPr>
          <a:xfrm>
            <a:off x="940904" y="1752358"/>
            <a:ext cx="10031896" cy="427522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90675" y="6012180"/>
            <a:ext cx="933386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pt-BR" sz="3600" b="0" i="0" u="none" strike="noStrike" cap="none" normalizeH="0" baseline="0" dirty="0">
                <a:ln>
                  <a:noFill/>
                </a:ln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  <a:hlinkClick r:id="rId2"/>
              </a:rPr>
              <a:t>https://www.google.com/design/icons/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 </a:t>
            </a:r>
            <a:b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Layouts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90436" y="2199669"/>
            <a:ext cx="30828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pt-BR" sz="3600" b="1" i="0" u="none" strike="noStrike" cap="none" normalizeH="0" baseline="0" dirty="0" err="1">
                <a:ln>
                  <a:noFill/>
                </a:ln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</a:rPr>
              <a:t>LinearLayout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	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901655" y="2248545"/>
            <a:ext cx="3467616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pt-BR" sz="3600" b="1" dirty="0" err="1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Relative</a:t>
            </a:r>
            <a:r>
              <a:rPr kumimoji="0" lang="en-US" altLang="pt-BR" sz="3600" b="1" i="0" u="none" strike="noStrike" cap="none" normalizeH="0" baseline="0" dirty="0" err="1">
                <a:ln>
                  <a:noFill/>
                </a:ln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</a:rPr>
              <a:t>Layout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	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pic>
        <p:nvPicPr>
          <p:cNvPr id="17" name="Picture 421"/>
          <p:cNvPicPr/>
          <p:nvPr/>
        </p:nvPicPr>
        <p:blipFill>
          <a:blip r:embed="rId1"/>
          <a:stretch>
            <a:fillRect/>
          </a:stretch>
        </p:blipFill>
        <p:spPr>
          <a:xfrm>
            <a:off x="736394" y="2869717"/>
            <a:ext cx="4590980" cy="3491948"/>
          </a:xfrm>
          <a:prstGeom prst="rect">
            <a:avLst/>
          </a:prstGeom>
        </p:spPr>
      </p:pic>
      <p:pic>
        <p:nvPicPr>
          <p:cNvPr id="21" name="Picture 422"/>
          <p:cNvPicPr/>
          <p:nvPr/>
        </p:nvPicPr>
        <p:blipFill>
          <a:blip r:embed="rId2"/>
          <a:stretch>
            <a:fillRect/>
          </a:stretch>
        </p:blipFill>
        <p:spPr>
          <a:xfrm>
            <a:off x="6339809" y="2869717"/>
            <a:ext cx="4591309" cy="349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Layouts – </a:t>
            </a:r>
            <a:r>
              <a:rPr lang="pt-B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Listas e Cartões</a:t>
            </a:r>
            <a:endParaRPr lang="pt-B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19813" y="2231940"/>
            <a:ext cx="2048638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pt-BR" sz="3600" b="1" i="0" u="none" strike="noStrike" cap="none" normalizeH="0" baseline="0" dirty="0" err="1">
                <a:ln>
                  <a:noFill/>
                </a:ln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</a:rPr>
              <a:t>ListView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	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7273682" y="2213997"/>
            <a:ext cx="2176878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pt-BR" sz="3600" b="1" dirty="0" err="1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GridView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	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pic>
        <p:nvPicPr>
          <p:cNvPr id="20" name="Picture 435"/>
          <p:cNvPicPr/>
          <p:nvPr/>
        </p:nvPicPr>
        <p:blipFill>
          <a:blip r:embed="rId1"/>
          <a:stretch>
            <a:fillRect/>
          </a:stretch>
        </p:blipFill>
        <p:spPr>
          <a:xfrm>
            <a:off x="698910" y="3119686"/>
            <a:ext cx="4290444" cy="3136285"/>
          </a:xfrm>
          <a:prstGeom prst="rect">
            <a:avLst/>
          </a:prstGeom>
        </p:spPr>
      </p:pic>
      <p:pic>
        <p:nvPicPr>
          <p:cNvPr id="23" name="Picture 436"/>
          <p:cNvPicPr/>
          <p:nvPr/>
        </p:nvPicPr>
        <p:blipFill>
          <a:blip r:embed="rId2"/>
          <a:stretch>
            <a:fillRect/>
          </a:stretch>
        </p:blipFill>
        <p:spPr>
          <a:xfrm>
            <a:off x="6347792" y="3047548"/>
            <a:ext cx="4325730" cy="3180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3538329" y="2231469"/>
            <a:ext cx="4346713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pt-BR" sz="3600" b="1" dirty="0" err="1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RecyclerView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charset="0"/>
                <a:ea typeface="Calibri" panose="020F0502020204030204" pitchFamily="34" charset="0"/>
              </a:rPr>
              <a:t>	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pic>
        <p:nvPicPr>
          <p:cNvPr id="20" name="Picture 435"/>
          <p:cNvPicPr/>
          <p:nvPr/>
        </p:nvPicPr>
        <p:blipFill>
          <a:blip r:embed="rId1"/>
          <a:stretch>
            <a:fillRect/>
          </a:stretch>
        </p:blipFill>
        <p:spPr>
          <a:xfrm>
            <a:off x="698910" y="3079930"/>
            <a:ext cx="4290444" cy="3136285"/>
          </a:xfrm>
          <a:prstGeom prst="rect">
            <a:avLst/>
          </a:prstGeom>
        </p:spPr>
      </p:pic>
      <p:pic>
        <p:nvPicPr>
          <p:cNvPr id="23" name="Picture 436"/>
          <p:cNvPicPr/>
          <p:nvPr/>
        </p:nvPicPr>
        <p:blipFill>
          <a:blip r:embed="rId2"/>
          <a:stretch>
            <a:fillRect/>
          </a:stretch>
        </p:blipFill>
        <p:spPr>
          <a:xfrm>
            <a:off x="6347792" y="3047548"/>
            <a:ext cx="4325730" cy="3180974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590261" y="180100"/>
            <a:ext cx="98049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Layouts – </a:t>
            </a:r>
            <a:r>
              <a:rPr lang="pt-B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Listas e Cartões</a:t>
            </a:r>
            <a:endParaRPr lang="pt-B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Fundamental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25939" y="1427183"/>
            <a:ext cx="10270434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0B050"/>
                </a:solidFill>
              </a:rPr>
              <a:t>Lógica</a:t>
            </a:r>
            <a:endParaRPr lang="pt-BR" sz="7200" b="1" dirty="0">
              <a:solidFill>
                <a:srgbClr val="00B050"/>
              </a:solidFill>
            </a:endParaRPr>
          </a:p>
        </p:txBody>
      </p:sp>
      <p:pic>
        <p:nvPicPr>
          <p:cNvPr id="15" name="Picture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2111872" y="2608107"/>
            <a:ext cx="7560000" cy="403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49105" y="2763520"/>
            <a:ext cx="2690495" cy="229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Nota: Todo sábado, apartir das 17:00 hs, na quadra do CPPP, acontece o melhor futebol da região.</a:t>
            </a:r>
            <a:endParaRPr lang="x-none" altLang="pt-BR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x-none" altLang="pt-BR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pt-BR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Venha fazer um getBola(); conosco.</a:t>
            </a:r>
            <a:endParaRPr lang="x-none" altLang="pt-BR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23887" y="46074"/>
            <a:ext cx="987287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 a codificação?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8100" y="2131617"/>
            <a:ext cx="11661913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0B050"/>
                </a:solidFill>
              </a:rPr>
              <a:t>Beleza Mário, mais cadê os códigos? Quero ver a mágica!</a:t>
            </a:r>
            <a:endParaRPr lang="pt-BR" sz="7200" b="1" dirty="0">
              <a:solidFill>
                <a:srgbClr val="00B050"/>
              </a:solidFill>
            </a:endParaRPr>
          </a:p>
          <a:p>
            <a:endParaRPr lang="pt-BR" sz="7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Projeto </a:t>
            </a:r>
            <a:r>
              <a:rPr lang="pt-BR" sz="8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Android</a:t>
            </a:r>
            <a:endParaRPr lang="pt-BR" sz="8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2" name="Picture 185"/>
          <p:cNvPicPr/>
          <p:nvPr/>
        </p:nvPicPr>
        <p:blipFill>
          <a:blip r:embed="rId1"/>
          <a:stretch>
            <a:fillRect/>
          </a:stretch>
        </p:blipFill>
        <p:spPr>
          <a:xfrm>
            <a:off x="940904" y="1650704"/>
            <a:ext cx="9990214" cy="4856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Pastas Java e res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3" name="Group 5201"/>
          <p:cNvGrpSpPr/>
          <p:nvPr/>
        </p:nvGrpSpPr>
        <p:grpSpPr>
          <a:xfrm>
            <a:off x="1113183" y="1667202"/>
            <a:ext cx="9817935" cy="4826363"/>
            <a:chOff x="0" y="-3174"/>
            <a:chExt cx="13004800" cy="8131175"/>
          </a:xfrm>
        </p:grpSpPr>
        <p:pic>
          <p:nvPicPr>
            <p:cNvPr id="15" name="Picture 52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556625" y="22225"/>
              <a:ext cx="4448175" cy="8080375"/>
            </a:xfrm>
            <a:prstGeom prst="rect">
              <a:avLst/>
            </a:prstGeom>
          </p:spPr>
        </p:pic>
        <p:pic>
          <p:nvPicPr>
            <p:cNvPr id="16" name="Picture 520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213225" y="22225"/>
              <a:ext cx="4473575" cy="8093075"/>
            </a:xfrm>
            <a:prstGeom prst="rect">
              <a:avLst/>
            </a:prstGeom>
          </p:spPr>
        </p:pic>
        <p:pic>
          <p:nvPicPr>
            <p:cNvPr id="17" name="Picture 52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3174"/>
              <a:ext cx="4330700" cy="8131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Pastas Java e res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3" name="Group 5201"/>
          <p:cNvGrpSpPr/>
          <p:nvPr/>
        </p:nvGrpSpPr>
        <p:grpSpPr>
          <a:xfrm>
            <a:off x="1113183" y="1667202"/>
            <a:ext cx="9817935" cy="4826363"/>
            <a:chOff x="0" y="-3174"/>
            <a:chExt cx="13004800" cy="8131175"/>
          </a:xfrm>
        </p:grpSpPr>
        <p:pic>
          <p:nvPicPr>
            <p:cNvPr id="15" name="Picture 52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556625" y="22225"/>
              <a:ext cx="4448175" cy="8080375"/>
            </a:xfrm>
            <a:prstGeom prst="rect">
              <a:avLst/>
            </a:prstGeom>
          </p:spPr>
        </p:pic>
        <p:pic>
          <p:nvPicPr>
            <p:cNvPr id="16" name="Picture 520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213225" y="22225"/>
              <a:ext cx="4473575" cy="8093075"/>
            </a:xfrm>
            <a:prstGeom prst="rect">
              <a:avLst/>
            </a:prstGeom>
          </p:spPr>
        </p:pic>
        <p:pic>
          <p:nvPicPr>
            <p:cNvPr id="17" name="Picture 52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3174"/>
              <a:ext cx="4330700" cy="8131175"/>
            </a:xfrm>
            <a:prstGeom prst="rect">
              <a:avLst/>
            </a:prstGeom>
          </p:spPr>
        </p:pic>
      </p:grpSp>
      <p:sp>
        <p:nvSpPr>
          <p:cNvPr id="2" name="Retângulo: Cantos Arredondados 1"/>
          <p:cNvSpPr/>
          <p:nvPr/>
        </p:nvSpPr>
        <p:spPr>
          <a:xfrm>
            <a:off x="1298713" y="2491409"/>
            <a:ext cx="2491409" cy="197457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253303" y="215926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Meu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Pastas Java e res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3" name="Group 5201"/>
          <p:cNvGrpSpPr/>
          <p:nvPr/>
        </p:nvGrpSpPr>
        <p:grpSpPr>
          <a:xfrm>
            <a:off x="1027994" y="1650703"/>
            <a:ext cx="9817935" cy="4826363"/>
            <a:chOff x="0" y="-3174"/>
            <a:chExt cx="13004800" cy="8131175"/>
          </a:xfrm>
        </p:grpSpPr>
        <p:pic>
          <p:nvPicPr>
            <p:cNvPr id="15" name="Picture 52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556625" y="22225"/>
              <a:ext cx="4448175" cy="8080375"/>
            </a:xfrm>
            <a:prstGeom prst="rect">
              <a:avLst/>
            </a:prstGeom>
          </p:spPr>
        </p:pic>
        <p:pic>
          <p:nvPicPr>
            <p:cNvPr id="16" name="Picture 520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213225" y="22225"/>
              <a:ext cx="4473575" cy="8093075"/>
            </a:xfrm>
            <a:prstGeom prst="rect">
              <a:avLst/>
            </a:prstGeom>
          </p:spPr>
        </p:pic>
        <p:pic>
          <p:nvPicPr>
            <p:cNvPr id="17" name="Picture 52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3174"/>
              <a:ext cx="4330700" cy="8131175"/>
            </a:xfrm>
            <a:prstGeom prst="rect">
              <a:avLst/>
            </a:prstGeom>
          </p:spPr>
        </p:pic>
      </p:grpSp>
      <p:sp>
        <p:nvSpPr>
          <p:cNvPr id="2" name="Retângulo: Cantos Arredondados 1"/>
          <p:cNvSpPr/>
          <p:nvPr/>
        </p:nvSpPr>
        <p:spPr>
          <a:xfrm>
            <a:off x="1298713" y="2491409"/>
            <a:ext cx="2491409" cy="197457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253303" y="215926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Meu APP</a:t>
            </a:r>
          </a:p>
        </p:txBody>
      </p:sp>
      <p:sp>
        <p:nvSpPr>
          <p:cNvPr id="22" name="Retângulo: Cantos Arredondados 21"/>
          <p:cNvSpPr/>
          <p:nvPr/>
        </p:nvSpPr>
        <p:spPr>
          <a:xfrm>
            <a:off x="5107478" y="3325434"/>
            <a:ext cx="2491409" cy="2465766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062068" y="299328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Classes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Pastas Java e res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grpSp>
        <p:nvGrpSpPr>
          <p:cNvPr id="13" name="Group 5201"/>
          <p:cNvGrpSpPr/>
          <p:nvPr/>
        </p:nvGrpSpPr>
        <p:grpSpPr>
          <a:xfrm>
            <a:off x="1040059" y="1663403"/>
            <a:ext cx="9817935" cy="4826363"/>
            <a:chOff x="0" y="-3174"/>
            <a:chExt cx="13004800" cy="8131175"/>
          </a:xfrm>
        </p:grpSpPr>
        <p:pic>
          <p:nvPicPr>
            <p:cNvPr id="15" name="Picture 52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556625" y="22225"/>
              <a:ext cx="4448175" cy="8080375"/>
            </a:xfrm>
            <a:prstGeom prst="rect">
              <a:avLst/>
            </a:prstGeom>
          </p:spPr>
        </p:pic>
        <p:pic>
          <p:nvPicPr>
            <p:cNvPr id="16" name="Picture 520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213225" y="22225"/>
              <a:ext cx="4473575" cy="8093075"/>
            </a:xfrm>
            <a:prstGeom prst="rect">
              <a:avLst/>
            </a:prstGeom>
          </p:spPr>
        </p:pic>
        <p:pic>
          <p:nvPicPr>
            <p:cNvPr id="17" name="Picture 520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3174"/>
              <a:ext cx="4330700" cy="8131175"/>
            </a:xfrm>
            <a:prstGeom prst="rect">
              <a:avLst/>
            </a:prstGeom>
          </p:spPr>
        </p:pic>
      </p:grpSp>
      <p:sp>
        <p:nvSpPr>
          <p:cNvPr id="2" name="Retângulo: Cantos Arredondados 1"/>
          <p:cNvSpPr/>
          <p:nvPr/>
        </p:nvSpPr>
        <p:spPr>
          <a:xfrm>
            <a:off x="1298713" y="2491409"/>
            <a:ext cx="2491409" cy="197457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253303" y="215926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Meu APP</a:t>
            </a:r>
          </a:p>
        </p:txBody>
      </p:sp>
      <p:sp>
        <p:nvSpPr>
          <p:cNvPr id="22" name="Retângulo: Cantos Arredondados 21"/>
          <p:cNvSpPr/>
          <p:nvPr/>
        </p:nvSpPr>
        <p:spPr>
          <a:xfrm>
            <a:off x="5107478" y="3325434"/>
            <a:ext cx="2491409" cy="2465766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062068" y="299328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Classes Java</a:t>
            </a:r>
          </a:p>
        </p:txBody>
      </p:sp>
      <p:sp>
        <p:nvSpPr>
          <p:cNvPr id="24" name="Retângulo: Cantos Arredondados 23"/>
          <p:cNvSpPr/>
          <p:nvPr/>
        </p:nvSpPr>
        <p:spPr>
          <a:xfrm>
            <a:off x="8249793" y="3455850"/>
            <a:ext cx="2491409" cy="2692085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9204383" y="312370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Layouts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Pasta res – Layout 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6" name="Picture 271"/>
          <p:cNvPicPr/>
          <p:nvPr/>
        </p:nvPicPr>
        <p:blipFill>
          <a:blip r:embed="rId1"/>
          <a:stretch>
            <a:fillRect/>
          </a:stretch>
        </p:blipFill>
        <p:spPr>
          <a:xfrm>
            <a:off x="119269" y="1550505"/>
            <a:ext cx="3790121" cy="5307496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69080" y="579755"/>
            <a:ext cx="7468235" cy="621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rgbClr val="51A7F9"/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pt-BR" altLang="pt-BR" sz="2300" b="1" dirty="0">
              <a:solidFill>
                <a:srgbClr val="51A7F9"/>
              </a:solidFill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rgbClr val="51A7F9"/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Animações no formato .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xml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utilizada no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Todos os ícones e imagens utilizada no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Todos os layout .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xml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do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( Podem existir outras pastas layouts )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Todos os menus .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xml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utilizado no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Somente o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icon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launcher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do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. 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pt-BR" altLang="pt-BR" sz="23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  <a:ea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Não confunda essa pasta com as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drawable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.</a:t>
            </a:r>
            <a:endParaRPr kumimoji="0" lang="pt-BR" altLang="pt-BR" sz="11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Todos os textos, dimensões, cores,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arrays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.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xml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 utilizados no seu </a:t>
            </a:r>
            <a:r>
              <a:rPr kumimoji="0" lang="pt-BR" altLang="pt-BR" sz="2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app</a:t>
            </a:r>
            <a:r>
              <a:rPr kumimoji="0" lang="pt-BR" altLang="pt-BR" sz="2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80604020202020204" charset="0"/>
                <a:ea typeface="Arial" panose="02080604020202020204" charset="0"/>
              </a:rPr>
              <a:t>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 flipH="1">
            <a:off x="2186609" y="2279374"/>
            <a:ext cx="1881259" cy="140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H="1">
            <a:off x="2478157" y="2790316"/>
            <a:ext cx="1589711" cy="110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H="1">
            <a:off x="2279374" y="3459456"/>
            <a:ext cx="1946973" cy="137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H="1">
            <a:off x="2186608" y="4496391"/>
            <a:ext cx="2039739" cy="52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H="1">
            <a:off x="2782957" y="4837043"/>
            <a:ext cx="1284911" cy="51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>
            <a:off x="2279374" y="5533678"/>
            <a:ext cx="1722781" cy="48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Activity</a:t>
            </a:r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= Telas da APP</a:t>
            </a:r>
            <a:endParaRPr lang="pt-B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1683045" y="2147746"/>
            <a:ext cx="7489143" cy="310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6600" marR="2009775" indent="-1449070" algn="ctr">
              <a:lnSpc>
                <a:spcPct val="204000"/>
              </a:lnSpc>
              <a:spcAft>
                <a:spcPts val="0"/>
              </a:spcAft>
            </a:pPr>
            <a:r>
              <a:rPr lang="pt-BR" sz="9600" b="1" dirty="0" err="1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Activity</a:t>
            </a:r>
            <a:endParaRPr lang="pt-BR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Estrutura da </a:t>
            </a:r>
            <a:r>
              <a:rPr lang="pt-B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Activity</a:t>
            </a:r>
            <a:endParaRPr lang="pt-BR" sz="6000" b="1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7868" y="1550505"/>
            <a:ext cx="5791200" cy="5307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Activity</a:t>
            </a:r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– Parte XML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956" y="1947242"/>
            <a:ext cx="9422295" cy="4453558"/>
          </a:xfrm>
          <a:prstGeom prst="rect">
            <a:avLst/>
          </a:prstGeom>
        </p:spPr>
      </p:pic>
      <p:cxnSp>
        <p:nvCxnSpPr>
          <p:cNvPr id="17" name="Conector de Seta Reta 16"/>
          <p:cNvCxnSpPr/>
          <p:nvPr/>
        </p:nvCxnSpPr>
        <p:spPr>
          <a:xfrm flipH="1">
            <a:off x="6520070" y="3286163"/>
            <a:ext cx="2643402" cy="1807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8952076" y="2446693"/>
            <a:ext cx="1577557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025255" y="3024505"/>
            <a:ext cx="1468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  Largura</a:t>
            </a:r>
          </a:p>
        </p:txBody>
      </p:sp>
      <p:cxnSp>
        <p:nvCxnSpPr>
          <p:cNvPr id="22" name="Conector de Seta Reta 21"/>
          <p:cNvCxnSpPr/>
          <p:nvPr/>
        </p:nvCxnSpPr>
        <p:spPr>
          <a:xfrm flipH="1" flipV="1">
            <a:off x="6578879" y="3757315"/>
            <a:ext cx="3962819" cy="516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9962249" y="3616009"/>
            <a:ext cx="1577557" cy="15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0338435" y="4164330"/>
            <a:ext cx="10807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Altura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Fundamental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89109" y="1341458"/>
            <a:ext cx="10270434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0B050"/>
                </a:solidFill>
              </a:rPr>
              <a:t>Java</a:t>
            </a:r>
            <a:endParaRPr lang="pt-BR" sz="7200" b="1" dirty="0">
              <a:solidFill>
                <a:srgbClr val="00B050"/>
              </a:solidFill>
            </a:endParaRPr>
          </a:p>
        </p:txBody>
      </p:sp>
      <p:pic>
        <p:nvPicPr>
          <p:cNvPr id="16" name="Picture 132"/>
          <p:cNvPicPr/>
          <p:nvPr/>
        </p:nvPicPr>
        <p:blipFill>
          <a:blip r:embed="rId1"/>
          <a:stretch>
            <a:fillRect/>
          </a:stretch>
        </p:blipFill>
        <p:spPr>
          <a:xfrm>
            <a:off x="2484632" y="2614732"/>
            <a:ext cx="7020000" cy="3780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052" y="3622499"/>
            <a:ext cx="4253948" cy="19792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4" y="3639313"/>
            <a:ext cx="4396475" cy="194561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6685" y="3186430"/>
            <a:ext cx="38487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HelloWorld</a:t>
            </a:r>
            <a:r>
              <a:rPr lang="pt-BR" b="1" dirty="0">
                <a:solidFill>
                  <a:srgbClr val="FF0000"/>
                </a:solidFill>
              </a:rPr>
              <a:t> - </a:t>
            </a:r>
            <a:r>
              <a:rPr lang="pt-BR" b="1" dirty="0" err="1">
                <a:solidFill>
                  <a:srgbClr val="FF0000"/>
                </a:solidFill>
              </a:rPr>
              <a:t>Android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860121" y="3254632"/>
            <a:ext cx="27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HelloWorld</a:t>
            </a:r>
            <a:r>
              <a:rPr lang="pt-BR" b="1" dirty="0">
                <a:solidFill>
                  <a:srgbClr val="FF0000"/>
                </a:solidFill>
              </a:rPr>
              <a:t> -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Activity</a:t>
            </a:r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– Parte Java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958" y="1938337"/>
            <a:ext cx="9462052" cy="4356446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>
            <a:off x="8083826" y="4532243"/>
            <a:ext cx="2279374" cy="106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10163810" y="3617595"/>
            <a:ext cx="1889760" cy="1611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0356299" y="4056677"/>
            <a:ext cx="205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Referência a </a:t>
            </a:r>
            <a:endParaRPr lang="pt-BR" dirty="0"/>
          </a:p>
          <a:p>
            <a:r>
              <a:rPr lang="pt-BR" dirty="0"/>
              <a:t>Qual Layout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39" y="6322736"/>
            <a:ext cx="6067425" cy="447675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 flipH="1">
            <a:off x="2126311" y="6401079"/>
            <a:ext cx="106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OBS: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087757" y="4532243"/>
            <a:ext cx="4996069" cy="26504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9" grpId="0"/>
      <p:bldP spid="21" grpId="0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Resultado!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3" name="Picture 5590"/>
          <p:cNvPicPr/>
          <p:nvPr/>
        </p:nvPicPr>
        <p:blipFill>
          <a:blip r:embed="rId1"/>
          <a:stretch>
            <a:fillRect/>
          </a:stretch>
        </p:blipFill>
        <p:spPr>
          <a:xfrm>
            <a:off x="4015876" y="1665883"/>
            <a:ext cx="3105081" cy="507264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280452" y="2557670"/>
            <a:ext cx="2584174" cy="32732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382346" y="2608107"/>
            <a:ext cx="237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Hello</a:t>
            </a:r>
            <a:r>
              <a:rPr lang="pt-BR" b="1" dirty="0"/>
              <a:t> World!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280452" y="2239617"/>
            <a:ext cx="2584174" cy="318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353151" y="2225523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Teste </a:t>
            </a:r>
            <a:r>
              <a:rPr lang="pt-BR" dirty="0" err="1">
                <a:solidFill>
                  <a:schemeClr val="bg1"/>
                </a:solidFill>
              </a:rPr>
              <a:t>App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01145" y="192165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Fragment</a:t>
            </a:r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= </a:t>
            </a:r>
            <a:r>
              <a:rPr lang="pt-B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Tela por Partes</a:t>
            </a:r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2046265" y="2272841"/>
            <a:ext cx="8390291" cy="266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6600" marR="2009775" indent="-1449070" algn="ctr">
              <a:lnSpc>
                <a:spcPct val="204000"/>
              </a:lnSpc>
              <a:spcAft>
                <a:spcPts val="0"/>
              </a:spcAft>
            </a:pPr>
            <a:r>
              <a:rPr lang="pt-BR" sz="9600" b="1" dirty="0" err="1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</a:rPr>
              <a:t>Fragment</a:t>
            </a:r>
            <a:endParaRPr lang="pt-BR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Fragment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3" name="Picture 541"/>
          <p:cNvPicPr/>
          <p:nvPr/>
        </p:nvPicPr>
        <p:blipFill>
          <a:blip r:embed="rId1"/>
          <a:stretch>
            <a:fillRect/>
          </a:stretch>
        </p:blipFill>
        <p:spPr>
          <a:xfrm>
            <a:off x="993912" y="1550504"/>
            <a:ext cx="9937205" cy="492649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904558" y="6483965"/>
            <a:ext cx="10734261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70C0"/>
                </a:solidFill>
              </a:rPr>
              <a:t>http://developer.android.com/guide/components/fragments.html</a:t>
            </a:r>
            <a:endParaRPr lang="pt-BR" sz="16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40343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Dispositivos p/ Teste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7" name="Picture 5706"/>
          <p:cNvPicPr/>
          <p:nvPr/>
        </p:nvPicPr>
        <p:blipFill>
          <a:blip r:embed="rId1"/>
          <a:stretch>
            <a:fillRect/>
          </a:stretch>
        </p:blipFill>
        <p:spPr>
          <a:xfrm>
            <a:off x="106017" y="4536521"/>
            <a:ext cx="3513471" cy="2075820"/>
          </a:xfrm>
          <a:prstGeom prst="rect">
            <a:avLst/>
          </a:prstGeom>
        </p:spPr>
      </p:pic>
      <p:sp>
        <p:nvSpPr>
          <p:cNvPr id="7" name="Balão de Pensamento: Nuvem 6"/>
          <p:cNvSpPr/>
          <p:nvPr/>
        </p:nvSpPr>
        <p:spPr>
          <a:xfrm>
            <a:off x="3928745" y="1600200"/>
            <a:ext cx="7589520" cy="5339080"/>
          </a:xfrm>
          <a:prstGeom prst="cloudCallout">
            <a:avLst>
              <a:gd name="adj1" fmla="val -62965"/>
              <a:gd name="adj2" fmla="val 685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5083175" y="2627630"/>
            <a:ext cx="6444615" cy="347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z="4000" b="1" dirty="0">
                <a:solidFill>
                  <a:schemeClr val="accent5"/>
                </a:solidFill>
                <a:latin typeface="Arial" panose="02080604020202020204" charset="0"/>
                <a:ea typeface="Arial" panose="02080604020202020204" charset="0"/>
                <a:sym typeface="+mn-ea"/>
              </a:rPr>
              <a:t>Eu preciso ter vários smartphones e </a:t>
            </a:r>
            <a:r>
              <a:rPr lang="pt-BR" sz="4000" b="1" dirty="0" err="1">
                <a:solidFill>
                  <a:schemeClr val="accent5"/>
                </a:solidFill>
                <a:sym typeface="+mn-ea"/>
              </a:rPr>
              <a:t>tablets</a:t>
            </a:r>
            <a:r>
              <a:rPr lang="pt-BR" sz="4400" b="1" dirty="0">
                <a:solidFill>
                  <a:schemeClr val="accent5"/>
                </a:solidFill>
                <a:sym typeface="+mn-ea"/>
              </a:rPr>
              <a:t> </a:t>
            </a:r>
            <a:r>
              <a:rPr lang="pt-BR" sz="4000" b="1" dirty="0">
                <a:solidFill>
                  <a:schemeClr val="accent5"/>
                </a:solidFill>
                <a:sym typeface="+mn-ea"/>
              </a:rPr>
              <a:t>de todos os tamanhos?</a:t>
            </a:r>
            <a:endParaRPr lang="pt-BR" sz="4000" b="1" dirty="0">
              <a:solidFill>
                <a:schemeClr val="accent5"/>
              </a:solidFill>
              <a:sym typeface="+mn-ea"/>
            </a:endParaRPr>
          </a:p>
          <a:p>
            <a:endParaRPr lang="pt-BR" sz="4000" b="1" dirty="0">
              <a:solidFill>
                <a:schemeClr val="accent5"/>
              </a:solidFill>
              <a:sym typeface="+mn-ea"/>
            </a:endParaRPr>
          </a:p>
          <a:p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676405" y="180100"/>
            <a:ext cx="9804948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Emuladores!</a:t>
            </a:r>
            <a:endParaRPr lang="pt-B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9" name="Picture 84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7189" y="1667047"/>
            <a:ext cx="7620000" cy="1358900"/>
          </a:xfrm>
          <a:prstGeom prst="rect">
            <a:avLst/>
          </a:prstGeom>
        </p:spPr>
      </p:pic>
      <p:pic>
        <p:nvPicPr>
          <p:cNvPr id="20" name="Picture 841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68" y="2776971"/>
            <a:ext cx="10454041" cy="289020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179805" y="6253881"/>
            <a:ext cx="5182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3"/>
              </a:rPr>
              <a:t>https://www.genymotion.com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81975" y="206839"/>
            <a:ext cx="9804948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Versionamento de Código</a:t>
            </a:r>
            <a:endParaRPr lang="pt-BR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760789" y="6304706"/>
            <a:ext cx="3042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https://bitbucket.org/</a:t>
            </a:r>
            <a:endParaRPr lang="pt-BR" sz="3600" b="1" dirty="0">
              <a:solidFill>
                <a:srgbClr val="0070C0"/>
              </a:solidFill>
            </a:endParaRPr>
          </a:p>
        </p:txBody>
      </p:sp>
      <p:pic>
        <p:nvPicPr>
          <p:cNvPr id="16" name="Picture 858"/>
          <p:cNvPicPr/>
          <p:nvPr/>
        </p:nvPicPr>
        <p:blipFill>
          <a:blip r:embed="rId1"/>
          <a:stretch>
            <a:fillRect/>
          </a:stretch>
        </p:blipFill>
        <p:spPr>
          <a:xfrm>
            <a:off x="2034757" y="1551034"/>
            <a:ext cx="6184900" cy="2108200"/>
          </a:xfrm>
          <a:prstGeom prst="rect">
            <a:avLst/>
          </a:prstGeom>
        </p:spPr>
      </p:pic>
      <p:pic>
        <p:nvPicPr>
          <p:cNvPr id="21" name="Picture 860"/>
          <p:cNvPicPr/>
          <p:nvPr/>
        </p:nvPicPr>
        <p:blipFill>
          <a:blip r:embed="rId2"/>
          <a:stretch>
            <a:fillRect/>
          </a:stretch>
        </p:blipFill>
        <p:spPr>
          <a:xfrm>
            <a:off x="718325" y="3920362"/>
            <a:ext cx="2400300" cy="2400300"/>
          </a:xfrm>
          <a:prstGeom prst="rect">
            <a:avLst/>
          </a:prstGeom>
        </p:spPr>
      </p:pic>
      <p:pic>
        <p:nvPicPr>
          <p:cNvPr id="22" name="Picture 861"/>
          <p:cNvPicPr/>
          <p:nvPr/>
        </p:nvPicPr>
        <p:blipFill>
          <a:blip r:embed="rId3"/>
          <a:stretch>
            <a:fillRect/>
          </a:stretch>
        </p:blipFill>
        <p:spPr>
          <a:xfrm>
            <a:off x="6687024" y="3437214"/>
            <a:ext cx="3124200" cy="31242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352771" y="6216215"/>
            <a:ext cx="3323026" cy="489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9570">
              <a:lnSpc>
                <a:spcPct val="115000"/>
              </a:lnSpc>
              <a:spcAft>
                <a:spcPts val="0"/>
              </a:spcAft>
            </a:pPr>
            <a:r>
              <a:rPr lang="pt-BR" sz="24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4"/>
              </a:rPr>
              <a:t>https://github.com/</a:t>
            </a:r>
            <a:endParaRPr lang="pt-BR" sz="1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547768" y="3569787"/>
            <a:ext cx="3158878" cy="4537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85" indent="-6350" algn="ctr">
              <a:lnSpc>
                <a:spcPct val="102000"/>
              </a:lnSpc>
              <a:spcAft>
                <a:spcPts val="4590"/>
              </a:spcAft>
            </a:pPr>
            <a:r>
              <a:rPr lang="pt-BR" sz="24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5"/>
              </a:rPr>
              <a:t>https://git-scm.com/</a:t>
            </a:r>
            <a:endParaRPr lang="pt-BR" sz="1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81975" y="206839"/>
            <a:ext cx="9804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Livros Recomendados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9" name="Picture 5777"/>
          <p:cNvPicPr/>
          <p:nvPr/>
        </p:nvPicPr>
        <p:blipFill>
          <a:blip r:embed="rId1"/>
          <a:stretch>
            <a:fillRect/>
          </a:stretch>
        </p:blipFill>
        <p:spPr>
          <a:xfrm>
            <a:off x="1856012" y="1772134"/>
            <a:ext cx="3470306" cy="4511503"/>
          </a:xfrm>
          <a:prstGeom prst="rect">
            <a:avLst/>
          </a:prstGeom>
        </p:spPr>
      </p:pic>
      <p:pic>
        <p:nvPicPr>
          <p:cNvPr id="30" name="Picture 5776"/>
          <p:cNvPicPr/>
          <p:nvPr/>
        </p:nvPicPr>
        <p:blipFill>
          <a:blip r:embed="rId2"/>
          <a:stretch>
            <a:fillRect/>
          </a:stretch>
        </p:blipFill>
        <p:spPr>
          <a:xfrm>
            <a:off x="5504375" y="1423728"/>
            <a:ext cx="4306956" cy="506823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341418" y="6346502"/>
            <a:ext cx="4102213" cy="489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4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3"/>
              </a:rPr>
              <a:t>http://www.novatec.com.br</a:t>
            </a:r>
            <a:endParaRPr lang="pt-BR" sz="1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940" y="220174"/>
            <a:ext cx="980494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Canais Recomendados</a:t>
            </a:r>
            <a:endParaRPr lang="pt-BR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235" y="2504661"/>
            <a:ext cx="5558875" cy="37595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0" y="2504661"/>
            <a:ext cx="5346840" cy="354786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357809" y="2009843"/>
            <a:ext cx="3277235" cy="371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b="1" dirty="0">
                <a:solidFill>
                  <a:srgbClr val="51A7F9"/>
                </a:solidFill>
                <a:latin typeface="Arial" panose="02080604020202020204" charset="0"/>
                <a:ea typeface="Arial" panose="02080604020202020204" charset="0"/>
                <a:hlinkClick r:id="rId3"/>
              </a:rPr>
              <a:t>http://www.thiengo.com.br</a:t>
            </a:r>
            <a:endParaRPr lang="pt-BR" sz="1600" b="1" dirty="0">
              <a:solidFill>
                <a:srgbClr val="51A7F9"/>
              </a:solidFill>
              <a:effectLst/>
              <a:latin typeface="Arial" panose="02080604020202020204" charset="0"/>
              <a:ea typeface="Arial" panose="02080604020202020204" charset="0"/>
              <a:hlinkClick r:id="rId3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000746" y="1962499"/>
            <a:ext cx="4861560" cy="371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600" b="1" dirty="0">
                <a:solidFill>
                  <a:schemeClr val="accent5"/>
                </a:solidFill>
              </a:rPr>
              <a:t>https://www.youtube.com/user/slidenerd</a:t>
            </a:r>
            <a:endParaRPr lang="pt-BR" sz="1600" b="1" dirty="0">
              <a:solidFill>
                <a:schemeClr val="accent5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81975" y="206839"/>
            <a:ext cx="9804948" cy="104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Links </a:t>
            </a:r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Extras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7809" y="1639647"/>
            <a:ext cx="115492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70C0"/>
                </a:solidFill>
              </a:rPr>
              <a:t>Color </a:t>
            </a:r>
            <a:r>
              <a:rPr lang="pt-BR" sz="1200" b="1" dirty="0" err="1">
                <a:solidFill>
                  <a:srgbClr val="0070C0"/>
                </a:solidFill>
              </a:rPr>
              <a:t>generator</a:t>
            </a:r>
            <a:r>
              <a:rPr lang="pt-BR" sz="1200" b="1" dirty="0">
                <a:solidFill>
                  <a:srgbClr val="0070C0"/>
                </a:solidFill>
              </a:rPr>
              <a:t> - Material Design 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http://www.materialpalette.com/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 err="1">
                <a:solidFill>
                  <a:srgbClr val="0070C0"/>
                </a:solidFill>
              </a:rPr>
              <a:t>Gradient</a:t>
            </a:r>
            <a:r>
              <a:rPr lang="pt-BR" sz="1200" b="1" dirty="0">
                <a:solidFill>
                  <a:srgbClr val="0070C0"/>
                </a:solidFill>
              </a:rPr>
              <a:t> </a:t>
            </a:r>
            <a:r>
              <a:rPr lang="pt-BR" sz="1200" b="1" dirty="0" err="1">
                <a:solidFill>
                  <a:srgbClr val="0070C0"/>
                </a:solidFill>
              </a:rPr>
              <a:t>Generator</a:t>
            </a:r>
            <a:r>
              <a:rPr lang="pt-BR" sz="1200" b="1" dirty="0">
                <a:solidFill>
                  <a:srgbClr val="0070C0"/>
                </a:solidFill>
              </a:rPr>
              <a:t> Help 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http://angrytools.com/gradient/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Google Design - </a:t>
            </a:r>
            <a:r>
              <a:rPr lang="pt-BR" sz="1200" b="1" dirty="0" err="1">
                <a:solidFill>
                  <a:srgbClr val="0070C0"/>
                </a:solidFill>
              </a:rPr>
              <a:t>Devices</a:t>
            </a:r>
            <a:r>
              <a:rPr lang="pt-BR" sz="1200" b="1" dirty="0">
                <a:solidFill>
                  <a:srgbClr val="0070C0"/>
                </a:solidFill>
              </a:rPr>
              <a:t> 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http://www.google.com/design/tool/devices/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Configurar memória para o </a:t>
            </a:r>
            <a:r>
              <a:rPr lang="pt-BR" sz="1200" b="1" dirty="0" err="1">
                <a:solidFill>
                  <a:srgbClr val="0070C0"/>
                </a:solidFill>
              </a:rPr>
              <a:t>Android</a:t>
            </a:r>
            <a:r>
              <a:rPr lang="pt-BR" sz="1200" b="1" dirty="0">
                <a:solidFill>
                  <a:srgbClr val="0070C0"/>
                </a:solidFill>
              </a:rPr>
              <a:t> Studio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http://tools.android.com/tech-docs/configuration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Google Design - </a:t>
            </a:r>
            <a:r>
              <a:rPr lang="pt-BR" sz="1200" b="1" dirty="0" err="1">
                <a:solidFill>
                  <a:srgbClr val="0070C0"/>
                </a:solidFill>
              </a:rPr>
              <a:t>Resources</a:t>
            </a:r>
            <a:r>
              <a:rPr lang="pt-BR" sz="1200" b="1" dirty="0">
                <a:solidFill>
                  <a:srgbClr val="0070C0"/>
                </a:solidFill>
              </a:rPr>
              <a:t> 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http://www.google.com/design/resources/#material-design-Guidelines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 err="1">
                <a:solidFill>
                  <a:srgbClr val="0070C0"/>
                </a:solidFill>
              </a:rPr>
              <a:t>AppJavou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www.github.com/javace/appJavou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Java SE JDK 8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http://www.oracle.com/technetwork/pt/java/javase/downloads/jdk8-downloads-2133151.html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 err="1">
                <a:solidFill>
                  <a:srgbClr val="0070C0"/>
                </a:solidFill>
              </a:rPr>
              <a:t>Android</a:t>
            </a:r>
            <a:r>
              <a:rPr lang="pt-BR" sz="1200" b="1" dirty="0">
                <a:solidFill>
                  <a:srgbClr val="0070C0"/>
                </a:solidFill>
              </a:rPr>
              <a:t> Studio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http://developer.android.com/develop/index.html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 err="1">
                <a:solidFill>
                  <a:srgbClr val="0070C0"/>
                </a:solidFill>
              </a:rPr>
              <a:t>Genymotion</a:t>
            </a:r>
            <a:endParaRPr lang="pt-BR" sz="1200" b="1" dirty="0">
              <a:solidFill>
                <a:srgbClr val="0070C0"/>
              </a:solidFill>
            </a:endParaRPr>
          </a:p>
          <a:p>
            <a:pPr algn="ctr"/>
            <a:r>
              <a:rPr lang="pt-BR" sz="1200" b="1" dirty="0">
                <a:solidFill>
                  <a:srgbClr val="0070C0"/>
                </a:solidFill>
              </a:rPr>
              <a:t>www.genymotion.com</a:t>
            </a:r>
            <a:endParaRPr lang="pt-BR" sz="1200" b="1" dirty="0">
              <a:solidFill>
                <a:srgbClr val="0070C0"/>
              </a:solidFill>
            </a:endParaRPr>
          </a:p>
          <a:p>
            <a:endParaRPr lang="pt-BR" sz="1200" b="1" dirty="0">
              <a:solidFill>
                <a:srgbClr val="0070C0"/>
              </a:solidFill>
            </a:endParaRPr>
          </a:p>
          <a:p>
            <a:endParaRPr lang="pt-BR" sz="1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Fundamental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-357810" y="1331049"/>
            <a:ext cx="12669079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00B050"/>
                </a:solidFill>
              </a:rPr>
              <a:t>Orientação a Objetos</a:t>
            </a:r>
            <a:endParaRPr lang="pt-BR" sz="7200" b="1" dirty="0">
              <a:solidFill>
                <a:srgbClr val="00B050"/>
              </a:solidFill>
            </a:endParaRPr>
          </a:p>
        </p:txBody>
      </p:sp>
      <p:pic>
        <p:nvPicPr>
          <p:cNvPr id="16" name="Picture 140"/>
          <p:cNvPicPr/>
          <p:nvPr/>
        </p:nvPicPr>
        <p:blipFill>
          <a:blip r:embed="rId1"/>
          <a:stretch>
            <a:fillRect/>
          </a:stretch>
        </p:blipFill>
        <p:spPr>
          <a:xfrm>
            <a:off x="1046921" y="2608107"/>
            <a:ext cx="9634331" cy="4046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81975" y="206839"/>
            <a:ext cx="9804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Referências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357808" y="1824908"/>
            <a:ext cx="100414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hlinkClick r:id="rId1"/>
              </a:rPr>
              <a:t>http://olhardigital.uol.com.br/noticia/1-4-bilhao-de-dispositivos-no-mundo-rodam-android/51758/</a:t>
            </a:r>
            <a:endParaRPr lang="en-US" sz="2000" b="1" u="sng" dirty="0"/>
          </a:p>
          <a:p>
            <a:endParaRPr lang="pt-BR" sz="2000" b="1" dirty="0"/>
          </a:p>
          <a:p>
            <a:r>
              <a:rPr lang="en-US" sz="2000" b="1" u="sng" dirty="0">
                <a:hlinkClick r:id="rId2"/>
              </a:rPr>
              <a:t>http://www.tecmundo.com.br/sistema-operacional/60596-ios-android-windows-phone-numeros-gigantes-comparados-infografico.htm/</a:t>
            </a:r>
            <a:endParaRPr lang="en-US" sz="2000" b="1" u="sng" dirty="0"/>
          </a:p>
          <a:p>
            <a:endParaRPr lang="en-US" sz="2000" b="1" u="sng" dirty="0"/>
          </a:p>
          <a:p>
            <a:r>
              <a:rPr lang="en-US" sz="2000" b="1" u="sng" dirty="0">
                <a:solidFill>
                  <a:schemeClr val="accent5"/>
                </a:solidFill>
              </a:rPr>
              <a:t>https://blog.learncafe.com/mercado-trabalho-desenvolvedores-android/</a:t>
            </a:r>
            <a:endParaRPr lang="en-US" sz="2000" b="1" u="sng" dirty="0">
              <a:solidFill>
                <a:schemeClr val="accent5"/>
              </a:solidFill>
            </a:endParaRPr>
          </a:p>
          <a:p>
            <a:endParaRPr lang="en-US" sz="2000" b="1" u="sng" dirty="0"/>
          </a:p>
          <a:p>
            <a:r>
              <a:rPr lang="pt-BR" sz="2000" b="1" u="sng" dirty="0">
                <a:hlinkClick r:id="rId3"/>
              </a:rPr>
              <a:t>http://developer.android.com/about/dashboards/index.html/</a:t>
            </a:r>
            <a:r>
              <a:rPr lang="pt-BR" sz="2000" b="1" u="sng" dirty="0"/>
              <a:t> </a:t>
            </a:r>
            <a:endParaRPr lang="pt-BR" sz="2000" b="1" u="sng" dirty="0"/>
          </a:p>
          <a:p>
            <a:endParaRPr lang="pt-BR" sz="2000" b="1" u="sng" dirty="0">
              <a:hlinkClick r:id="rId4"/>
            </a:endParaRPr>
          </a:p>
          <a:p>
            <a:r>
              <a:rPr lang="pt-BR" sz="2000" b="1" u="sng" dirty="0">
                <a:hlinkClick r:id="rId4"/>
              </a:rPr>
              <a:t>http://www.android.com/</a:t>
            </a:r>
            <a:endParaRPr lang="pt-BR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81975" y="206839"/>
            <a:ext cx="9804948" cy="111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imSun" charset="-122"/>
                <a:ea typeface="SimSun" charset="-122"/>
              </a:rPr>
              <a:t>Materias do curso</a:t>
            </a:r>
            <a:endParaRPr lang="x-none" alt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imSun" charset="-122"/>
              <a:ea typeface="SimSun" charset="-122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6" name="Imagem 5" descr="DeepinScreenshot_select-area_201707141359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706245"/>
            <a:ext cx="2698750" cy="3876675"/>
          </a:xfrm>
          <a:prstGeom prst="rect">
            <a:avLst/>
          </a:prstGeom>
        </p:spPr>
      </p:pic>
      <p:pic>
        <p:nvPicPr>
          <p:cNvPr id="7" name="Imagem 6" descr="DeepinScreenshot_20170714140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70" y="1667510"/>
            <a:ext cx="2725420" cy="3951605"/>
          </a:xfrm>
          <a:prstGeom prst="rect">
            <a:avLst/>
          </a:prstGeom>
        </p:spPr>
      </p:pic>
      <p:pic>
        <p:nvPicPr>
          <p:cNvPr id="13" name="Imagem 12" descr="DeepinScreenshot_20170714140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0" y="1684655"/>
            <a:ext cx="2880360" cy="39731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1095" y="5694045"/>
            <a:ext cx="1625600" cy="474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2400" b="1"/>
              <a:t>Lógica</a:t>
            </a:r>
            <a:endParaRPr lang="x-none" altLang="pt-BR" sz="2400" b="1"/>
          </a:p>
        </p:txBody>
      </p:sp>
      <p:sp>
        <p:nvSpPr>
          <p:cNvPr id="15" name="TextBox 14"/>
          <p:cNvSpPr txBox="1"/>
          <p:nvPr/>
        </p:nvSpPr>
        <p:spPr>
          <a:xfrm>
            <a:off x="4783455" y="5744210"/>
            <a:ext cx="2765425" cy="474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2400" b="1"/>
              <a:t>Java + O.O</a:t>
            </a:r>
            <a:endParaRPr lang="x-none" altLang="pt-BR" sz="2400" b="1"/>
          </a:p>
        </p:txBody>
      </p:sp>
      <p:sp>
        <p:nvSpPr>
          <p:cNvPr id="16" name="TextBox 15"/>
          <p:cNvSpPr txBox="1"/>
          <p:nvPr/>
        </p:nvSpPr>
        <p:spPr>
          <a:xfrm>
            <a:off x="9001760" y="5756910"/>
            <a:ext cx="1363980" cy="474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2400" b="1"/>
              <a:t>Android</a:t>
            </a:r>
            <a:endParaRPr lang="x-none" altLang="pt-BR" sz="2400" b="1"/>
          </a:p>
        </p:txBody>
      </p:sp>
      <p:sp>
        <p:nvSpPr>
          <p:cNvPr id="18" name="Retângulo 17"/>
          <p:cNvSpPr/>
          <p:nvPr/>
        </p:nvSpPr>
        <p:spPr>
          <a:xfrm>
            <a:off x="344805" y="6230620"/>
            <a:ext cx="11667490" cy="45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pt-BR" sz="2400" b="1" u="sng" dirty="0">
                <a:latin typeface="Arvo" charset="0"/>
                <a:hlinkClick r:id="rId4"/>
              </a:rPr>
              <a:t>http://www.github.com/MarioDeAraujoCarvalho/MiniCursoAndroid</a:t>
            </a:r>
            <a:r>
              <a:rPr lang="pt-BR" sz="2400" b="1" u="sng" dirty="0">
                <a:hlinkClick r:id="rId4"/>
              </a:rPr>
              <a:t>/</a:t>
            </a:r>
            <a:endParaRPr lang="pt-BR" altLang="pt-BR" sz="2400" b="1" u="sng" dirty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226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69275" y="294469"/>
            <a:ext cx="9804948" cy="70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vo" charset="0"/>
              </a:rPr>
              <a:t>Tenha isso tatuado em seu coração...</a:t>
            </a:r>
            <a:endParaRPr lang="x-none" altLang="pt-B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vo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698" y="5574431"/>
            <a:ext cx="1650302" cy="1283569"/>
          </a:xfrm>
          <a:prstGeom prst="rect">
            <a:avLst/>
          </a:prstGeom>
        </p:spPr>
      </p:pic>
      <p:pic>
        <p:nvPicPr>
          <p:cNvPr id="16" name="Picture 5785"/>
          <p:cNvPicPr/>
          <p:nvPr/>
        </p:nvPicPr>
        <p:blipFill>
          <a:blip r:embed="rId2"/>
          <a:stretch>
            <a:fillRect/>
          </a:stretch>
        </p:blipFill>
        <p:spPr>
          <a:xfrm>
            <a:off x="-105410" y="1508125"/>
            <a:ext cx="12390120" cy="53397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088260" y="2446519"/>
            <a:ext cx="4818813" cy="1041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800" b="1" dirty="0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“O mundo não é um grande arco-íris...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884670" y="3375660"/>
            <a:ext cx="5130800" cy="254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800" b="1" dirty="0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...É um layout, com todos os tamanhos de telas da Samsung.”</a:t>
            </a:r>
            <a:endParaRPr lang="pt-BR" sz="2800" b="1" dirty="0">
              <a:solidFill>
                <a:srgbClr val="FEFFFE"/>
              </a:solidFill>
              <a:latin typeface="Arial" panose="02080604020202020204" charset="0"/>
              <a:ea typeface="Arial" panose="0208060402020202020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800" b="1" dirty="0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 – </a:t>
            </a:r>
            <a:r>
              <a:rPr lang="pt-BR" sz="2800" b="1" dirty="0" err="1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Rudson</a:t>
            </a:r>
            <a:r>
              <a:rPr lang="pt-BR" sz="2800" b="1" dirty="0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 Lima, </a:t>
            </a:r>
            <a:r>
              <a:rPr lang="pt-BR" sz="2800" b="1" dirty="0" err="1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Liveo-O</a:t>
            </a:r>
            <a:r>
              <a:rPr lang="pt-BR" sz="2800" b="1" dirty="0">
                <a:solidFill>
                  <a:srgbClr val="FEFFFE"/>
                </a:solidFill>
                <a:latin typeface="Arial" panose="02080604020202020204" charset="0"/>
                <a:ea typeface="Arial" panose="02080604020202020204" charset="0"/>
              </a:rPr>
              <a:t>. </a:t>
            </a:r>
            <a:endParaRPr lang="pt-BR" sz="2800" b="1" dirty="0">
              <a:solidFill>
                <a:srgbClr val="FEFFFE"/>
              </a:solidFill>
              <a:latin typeface="Arial" panose="02080604020202020204" charset="0"/>
              <a:ea typeface="Arial" panose="0208060402020202020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pt-BR" sz="2800" b="1" dirty="0">
              <a:solidFill>
                <a:srgbClr val="FEFFFE"/>
              </a:solidFill>
              <a:latin typeface="Arial" panose="02080604020202020204" charset="0"/>
              <a:ea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90261" y="180100"/>
            <a:ext cx="98049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 agora?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4" name="Picture 387"/>
          <p:cNvPicPr/>
          <p:nvPr/>
        </p:nvPicPr>
        <p:blipFill>
          <a:blip r:embed="rId1"/>
          <a:stretch>
            <a:fillRect/>
          </a:stretch>
        </p:blipFill>
        <p:spPr>
          <a:xfrm>
            <a:off x="4270845" y="1677595"/>
            <a:ext cx="4744278" cy="4909930"/>
          </a:xfrm>
          <a:prstGeom prst="rect">
            <a:avLst/>
          </a:prstGeom>
        </p:spPr>
      </p:pic>
      <p:sp>
        <p:nvSpPr>
          <p:cNvPr id="2" name="Balão de Fala: Oval 1"/>
          <p:cNvSpPr/>
          <p:nvPr/>
        </p:nvSpPr>
        <p:spPr>
          <a:xfrm>
            <a:off x="0" y="1770380"/>
            <a:ext cx="3869690" cy="2426970"/>
          </a:xfrm>
          <a:prstGeom prst="wedgeEllipseCallout">
            <a:avLst>
              <a:gd name="adj1" fmla="val 86576"/>
              <a:gd name="adj2" fmla="val 5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61645" y="2328545"/>
            <a:ext cx="3103245" cy="120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pt-BR" sz="2400" b="1" dirty="0" err="1">
                <a:solidFill>
                  <a:schemeClr val="bg1"/>
                </a:solidFill>
                <a:sym typeface="+mn-ea"/>
              </a:rPr>
              <a:t>Macho, bóra lá. </a:t>
            </a:r>
            <a:endParaRPr lang="x-none" altLang="pt-BR" sz="2400" b="1" dirty="0" err="1">
              <a:solidFill>
                <a:schemeClr val="bg1"/>
              </a:solidFill>
              <a:sym typeface="+mn-ea"/>
            </a:endParaRPr>
          </a:p>
          <a:p>
            <a:r>
              <a:rPr lang="x-none" altLang="pt-BR" sz="2400" b="1" dirty="0" err="1">
                <a:solidFill>
                  <a:schemeClr val="bg1"/>
                </a:solidFill>
                <a:sym typeface="+mn-ea"/>
              </a:rPr>
              <a:t>É hora dos codes, Birl....</a:t>
            </a:r>
            <a:endParaRPr lang="x-none" altLang="pt-BR" sz="2400" b="1" dirty="0" err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IDE–(Plataforma)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-238540" y="2672773"/>
            <a:ext cx="12669079" cy="359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solidFill>
                  <a:srgbClr val="00B050"/>
                </a:solidFill>
              </a:rPr>
              <a:t>QUAL </a:t>
            </a:r>
            <a:endParaRPr lang="pt-BR" sz="11500" b="1" dirty="0">
              <a:solidFill>
                <a:srgbClr val="00B050"/>
              </a:solidFill>
            </a:endParaRPr>
          </a:p>
          <a:p>
            <a:pPr algn="ctr"/>
            <a:r>
              <a:rPr lang="pt-BR" sz="11500" b="1" dirty="0">
                <a:solidFill>
                  <a:srgbClr val="00B050"/>
                </a:solidFill>
              </a:rPr>
              <a:t>UTILIZAR?</a:t>
            </a:r>
            <a:endParaRPr lang="pt-BR" sz="115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</a:t>
            </a:r>
            <a:r>
              <a:rPr lang="pt-BR" sz="7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SeuLindão</a:t>
            </a:r>
            <a:endParaRPr lang="pt-BR" sz="7200" b="1" dirty="0" err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290" y="2416810"/>
            <a:ext cx="8959215" cy="3940175"/>
          </a:xfrm>
          <a:prstGeom prst="rect">
            <a:avLst/>
          </a:prstGeom>
        </p:spPr>
      </p:pic>
      <p:sp>
        <p:nvSpPr>
          <p:cNvPr id="19" name="Rectangle 362"/>
          <p:cNvSpPr/>
          <p:nvPr/>
        </p:nvSpPr>
        <p:spPr>
          <a:xfrm>
            <a:off x="1779944" y="6319742"/>
            <a:ext cx="10011371" cy="434941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800" u="none" strike="noStrike" dirty="0"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  <a:hlinkClick r:id="rId2"/>
              </a:rPr>
              <a:t>http://developer.android.com/develop/index.html</a:t>
            </a:r>
            <a:endParaRPr lang="pt-BR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CaixaDeTexto 12"/>
          <p:cNvSpPr txBox="1"/>
          <p:nvPr/>
        </p:nvSpPr>
        <p:spPr>
          <a:xfrm>
            <a:off x="689109" y="1341458"/>
            <a:ext cx="10270434" cy="1240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pt-BR" sz="7200" b="1" dirty="0">
                <a:solidFill>
                  <a:srgbClr val="00B050"/>
                </a:solidFill>
              </a:rPr>
              <a:t>Android Studio</a:t>
            </a:r>
            <a:endParaRPr lang="x-none" altLang="pt-BR" sz="7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Onde Baixar?</a:t>
            </a:r>
            <a:endParaRPr lang="pt-BR" sz="7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sp>
        <p:nvSpPr>
          <p:cNvPr id="19" name="Rectangle 362"/>
          <p:cNvSpPr/>
          <p:nvPr/>
        </p:nvSpPr>
        <p:spPr>
          <a:xfrm>
            <a:off x="1467524" y="6382607"/>
            <a:ext cx="10011371" cy="434941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2800" u="none" strike="noStrike" dirty="0">
                <a:solidFill>
                  <a:srgbClr val="51A7F9"/>
                </a:solidFill>
                <a:effectLst/>
                <a:latin typeface="Arial" panose="02080604020202020204" charset="0"/>
                <a:ea typeface="Arial" panose="02080604020202020204" charset="0"/>
                <a:hlinkClick r:id="rId1"/>
              </a:rPr>
              <a:t>http://developer.android.com/studio/index.html</a:t>
            </a:r>
            <a:endParaRPr lang="pt-BR" sz="1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60" y="1782472"/>
            <a:ext cx="9925879" cy="4576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536"/>
          <p:cNvSpPr/>
          <p:nvPr/>
        </p:nvSpPr>
        <p:spPr>
          <a:xfrm>
            <a:off x="0" y="-39755"/>
            <a:ext cx="12192000" cy="1590260"/>
          </a:xfrm>
          <a:custGeom>
            <a:avLst/>
            <a:gdLst/>
            <a:ahLst/>
            <a:cxnLst/>
            <a:rect l="0" t="0" r="0" b="0"/>
            <a:pathLst>
              <a:path w="13004800" h="1536700">
                <a:moveTo>
                  <a:pt x="0" y="0"/>
                </a:moveTo>
                <a:lnTo>
                  <a:pt x="13004800" y="0"/>
                </a:lnTo>
                <a:lnTo>
                  <a:pt x="13004800" y="1536700"/>
                </a:lnTo>
                <a:lnTo>
                  <a:pt x="0" y="153670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/>
          </a:lnRef>
          <a:fillRef idx="1">
            <a:srgbClr val="51A7F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1532702" y="21309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1529386" y="548568"/>
            <a:ext cx="377687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1529386" y="1052667"/>
            <a:ext cx="361119" cy="3710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esquerda 10"/>
          <p:cNvSpPr/>
          <p:nvPr/>
        </p:nvSpPr>
        <p:spPr>
          <a:xfrm>
            <a:off x="357809" y="266200"/>
            <a:ext cx="1033669" cy="86023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49287" y="21309"/>
            <a:ext cx="987287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Eclipse só no céu...</a:t>
            </a:r>
            <a:endParaRPr lang="pt-BR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362121" y="2346497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 aí cara! Beleza?</a:t>
            </a:r>
          </a:p>
        </p:txBody>
      </p:sp>
      <p:pic>
        <p:nvPicPr>
          <p:cNvPr id="19" name="Picture 5195"/>
          <p:cNvPicPr/>
          <p:nvPr/>
        </p:nvPicPr>
        <p:blipFill>
          <a:blip r:embed="rId1"/>
          <a:stretch>
            <a:fillRect/>
          </a:stretch>
        </p:blipFill>
        <p:spPr>
          <a:xfrm>
            <a:off x="-1" y="1500946"/>
            <a:ext cx="12192000" cy="5469697"/>
          </a:xfrm>
          <a:prstGeom prst="rect">
            <a:avLst/>
          </a:prstGeom>
        </p:spPr>
      </p:pic>
      <p:sp>
        <p:nvSpPr>
          <p:cNvPr id="20" name="Rectangle 177"/>
          <p:cNvSpPr/>
          <p:nvPr/>
        </p:nvSpPr>
        <p:spPr>
          <a:xfrm>
            <a:off x="4602351" y="5523180"/>
            <a:ext cx="3172827" cy="702771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6100" dirty="0">
                <a:solidFill>
                  <a:srgbClr val="FEFFFE"/>
                </a:solidFill>
                <a:effectLst/>
                <a:latin typeface="Arial" panose="02080604020202020204" charset="0"/>
                <a:ea typeface="Arial" panose="02080604020202020204" charset="0"/>
              </a:rPr>
              <a:t>#Adeus </a:t>
            </a:r>
            <a:endParaRPr lang="pt-BR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4843</Words>
  <Application>Kingsoft Office WPP</Application>
  <PresentationFormat>Widescreen</PresentationFormat>
  <Paragraphs>401</Paragraphs>
  <Slides>53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Tema do Office</vt:lpstr>
      <vt:lpstr>Começando com Android Primeiras noções, ferramentas e materias de estudo...  Mário Carvalho  UFMS - CPPP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</dc:title>
  <dc:creator>MARIO</dc:creator>
  <cp:lastModifiedBy>froeder</cp:lastModifiedBy>
  <cp:revision>213</cp:revision>
  <dcterms:created xsi:type="dcterms:W3CDTF">2017-07-14T18:46:40Z</dcterms:created>
  <dcterms:modified xsi:type="dcterms:W3CDTF">2017-07-14T18:46:40Z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